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1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1" r:id="rId31"/>
    <p:sldId id="31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3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3CE7028-CDC2-A048-9FDF-C46CEB99E2DB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examples/swapping" TargetMode="External"/><Relationship Id="rId2" Type="http://schemas.openxmlformats.org/officeDocument/2006/relationships/hyperlink" Target="https://www2.cs.arizona.edu/~debray/Teaching/CSc453/DOCS/cminusminusspe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ottboms.com/downloads/documentation/markdown_cheatsheet.pdf" TargetMode="External"/><Relationship Id="rId5" Type="http://schemas.openxmlformats.org/officeDocument/2006/relationships/hyperlink" Target="https://cran.r-project.org/doc/contrib/Short-refcard.pdf" TargetMode="External"/><Relationship Id="rId4" Type="http://schemas.openxmlformats.org/officeDocument/2006/relationships/hyperlink" Target="https://s3.amazonaws.com/assets.datacamp.com/blog_assets/Jupyter_Notebook_Cheat_Sheet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en-US" dirty="0"/>
              <a:t>In a formal language:</a:t>
            </a:r>
          </a:p>
          <a:p>
            <a:pPr lvl="1"/>
            <a:r>
              <a:rPr lang="en-US" dirty="0"/>
              <a:t>words are created from a pre-defined alphabet</a:t>
            </a:r>
          </a:p>
          <a:p>
            <a:pPr lvl="1"/>
            <a:r>
              <a:rPr lang="en-US" dirty="0"/>
              <a:t>a grammar provides rules about how letters may be combined to form words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(formal) language constructed to provide instructions </a:t>
            </a:r>
            <a:r>
              <a:rPr lang="en-US" b="1" dirty="0"/>
              <a:t>to a </a:t>
            </a:r>
            <a:r>
              <a:rPr lang="en-US" b="1" dirty="0" smtClean="0"/>
              <a:t>computer</a:t>
            </a:r>
            <a:r>
              <a:rPr lang="en-US" dirty="0" smtClean="0"/>
              <a:t>, such that it can be compiled into low-level instructions that the computer processor can </a:t>
            </a:r>
            <a:r>
              <a:rPr lang="en-US" b="1" dirty="0" smtClean="0"/>
              <a:t>carry out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FORMAL DEFINITION OF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 language constructed to provide instructions to a computer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</a:t>
            </a:r>
            <a:r>
              <a:rPr lang="en-US" dirty="0" smtClean="0"/>
              <a:t> </a:t>
            </a:r>
            <a:r>
              <a:rPr lang="en-US" dirty="0"/>
              <a:t>computer.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Pour ½ cup flour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 one egg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3 tablespoons oil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1 teaspoon baking powder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Mix with spoon until smooth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mixture into muffin tins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Bake for 15 minutes at 350 degrees Fahrenheit</a:t>
            </a:r>
          </a:p>
        </p:txBody>
      </p:sp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instructions which have </a:t>
            </a:r>
            <a:r>
              <a:rPr lang="en-US" dirty="0" smtClean="0"/>
              <a:t>one or more well </a:t>
            </a:r>
            <a:r>
              <a:rPr lang="en-US" dirty="0"/>
              <a:t>defined </a:t>
            </a:r>
            <a:r>
              <a:rPr lang="en-US" dirty="0" smtClean="0"/>
              <a:t>stopping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008016"/>
            <a:ext cx="6521171" cy="41407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Higher level computer languages are compiled into (or interpreted as) ‘machine code’ – a series of very basic instructions that tell the computer hardware how to behave.</a:t>
            </a:r>
          </a:p>
          <a:p>
            <a:endParaRPr lang="en-US" sz="500" dirty="0"/>
          </a:p>
          <a:p>
            <a:r>
              <a:rPr lang="en-US" dirty="0"/>
              <a:t>When the computer is carrying out the instructions, we say it is ‘running’ the </a:t>
            </a:r>
            <a:r>
              <a:rPr lang="en-US" dirty="0" smtClean="0"/>
              <a:t>program – as a </a:t>
            </a:r>
            <a:r>
              <a:rPr lang="en-US" b="1" dirty="0" smtClean="0"/>
              <a:t>process</a:t>
            </a:r>
            <a:endParaRPr lang="en-US" b="1" dirty="0"/>
          </a:p>
          <a:p>
            <a:endParaRPr lang="en-US" sz="500" dirty="0"/>
          </a:p>
          <a:p>
            <a:r>
              <a:rPr lang="en-US" dirty="0"/>
              <a:t>We can instruct a computer to run a program. Computers can also tell themselves to run programs!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Programs: The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38" y="1992336"/>
            <a:ext cx="9923413" cy="414076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All computers operate by running (compiled) computer programs.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internet is a collection of computers connected by physical wires or radio wave transmitters and receivers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Computers transmit to, and receive signals from, other computers on this network. 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signals sent from computer to computer, and what is done with received signals, are based on what programs the computers are running.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cloud is a part of the internet loosely defined as a collection of computers used mainly to store and serve content to other computers.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80" y="1928628"/>
            <a:ext cx="1032260" cy="43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9E411C-4B33-6543-A3A5-510F70CF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514616-34C6-D54F-B621-A2C28F699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5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20CCF8-1771-CD41-9D74-6C6C7EDF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What are the fundamental </a:t>
            </a:r>
            <a:r>
              <a:rPr lang="en-US" dirty="0" smtClean="0"/>
              <a:t>elements </a:t>
            </a:r>
            <a:r>
              <a:rPr lang="en-US" dirty="0"/>
              <a:t>of computer code?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4503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15" y="1850229"/>
            <a:ext cx="6285014" cy="41785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Programming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Designing Using Pseudo-Code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Pseudo-Code to Runnable Code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</a:t>
            </a:r>
            <a:r>
              <a:rPr lang="en-US" dirty="0"/>
              <a:t>of Computer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 smtClean="0"/>
              <a:t>Statements and Expressions</a:t>
            </a:r>
            <a:endParaRPr lang="en-US" dirty="0"/>
          </a:p>
          <a:p>
            <a:r>
              <a:rPr lang="en-US" dirty="0" smtClean="0"/>
              <a:t>Blocks (and Scope)</a:t>
            </a:r>
            <a:endParaRPr lang="en-US" dirty="0"/>
          </a:p>
          <a:p>
            <a:r>
              <a:rPr lang="en-US" dirty="0"/>
              <a:t>Functions</a:t>
            </a:r>
          </a:p>
          <a:p>
            <a:r>
              <a:rPr lang="en-US" dirty="0" smtClean="0"/>
              <a:t>Logical (Control) </a:t>
            </a:r>
            <a:r>
              <a:rPr lang="en-US" dirty="0"/>
              <a:t>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to Start Programming???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225160" cy="4140767"/>
          </a:xfrm>
        </p:spPr>
        <p:txBody>
          <a:bodyPr/>
          <a:lstStyle/>
          <a:p>
            <a:pPr algn="ctr"/>
            <a:r>
              <a:rPr lang="en-US" dirty="0" smtClean="0"/>
              <a:t>Not so fast!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48" y="1921054"/>
            <a:ext cx="4175883" cy="45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Code (Using </a:t>
            </a:r>
            <a:r>
              <a:rPr lang="en-US" dirty="0"/>
              <a:t>Pseudo-</a:t>
            </a:r>
            <a:r>
              <a:rPr lang="en-US" dirty="0" smtClean="0"/>
              <a:t>Code)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94981F-6AAF-C241-BFEA-D46368554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What does it mean to design an algorithm, or a program?</a:t>
            </a:r>
          </a:p>
        </p:txBody>
      </p:sp>
    </p:spTree>
    <p:extLst>
      <p:ext uri="{BB962C8B-B14F-4D97-AF65-F5344CB8AC3E}">
        <p14:creationId xmlns:p14="http://schemas.microsoft.com/office/powerpoint/2010/main" val="1739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an algorithm, we need to specify: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how the input should be transformed to provide the output</a:t>
            </a:r>
          </a:p>
          <a:p>
            <a:endParaRPr lang="en-US" sz="500" dirty="0"/>
          </a:p>
          <a:p>
            <a:r>
              <a:rPr lang="en-US" dirty="0"/>
              <a:t>From a bigger picture perspective, we can also talk about the function, or purpose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"/>
                <a:cs typeface="Courier"/>
              </a:rPr>
              <a:t>j_cluster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latin typeface="Courier"/>
                <a:cs typeface="Courier"/>
              </a:rPr>
              <a:t>array_of_points</a:t>
            </a:r>
            <a:r>
              <a:rPr lang="en-US" sz="1600" dirty="0" smtClean="0">
                <a:latin typeface="Courier"/>
                <a:cs typeface="Courier"/>
              </a:rPr>
              <a:t>, </a:t>
            </a:r>
            <a:r>
              <a:rPr lang="en-US" sz="1600" dirty="0" err="1" smtClean="0">
                <a:latin typeface="Courier"/>
                <a:cs typeface="Courier"/>
              </a:rPr>
              <a:t>max_n_neighbour_distance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for each point[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] in </a:t>
            </a:r>
            <a:r>
              <a:rPr lang="en-US" sz="1600" dirty="0" err="1" smtClean="0">
                <a:latin typeface="Courier"/>
                <a:cs typeface="Courier"/>
              </a:rPr>
              <a:t>array_of_points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for each remaining point[j] in </a:t>
            </a:r>
            <a:r>
              <a:rPr lang="en-US" sz="1600" dirty="0" err="1" smtClean="0">
                <a:latin typeface="Courier"/>
                <a:cs typeface="Courier"/>
              </a:rPr>
              <a:t>array_of_points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	</a:t>
            </a:r>
            <a:r>
              <a:rPr lang="en-US" sz="1600" dirty="0" err="1" smtClean="0">
                <a:latin typeface="Courier"/>
                <a:cs typeface="Courier"/>
              </a:rPr>
              <a:t>distance_between_ij</a:t>
            </a:r>
            <a:r>
              <a:rPr lang="en-US" sz="1600" dirty="0" smtClean="0">
                <a:latin typeface="Courier"/>
                <a:cs typeface="Courier"/>
              </a:rPr>
              <a:t> = distance(point[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], point[j])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	if </a:t>
            </a:r>
            <a:r>
              <a:rPr lang="en-US" sz="1600" dirty="0" err="1" smtClean="0">
                <a:latin typeface="Courier"/>
                <a:cs typeface="Courier"/>
              </a:rPr>
              <a:t>distance_between_ij</a:t>
            </a:r>
            <a:r>
              <a:rPr lang="en-US" sz="1600" dirty="0" smtClean="0">
                <a:latin typeface="Courier"/>
                <a:cs typeface="Courier"/>
              </a:rPr>
              <a:t> &lt;= </a:t>
            </a:r>
            <a:r>
              <a:rPr lang="en-US" sz="1600" dirty="0" err="1" smtClean="0">
                <a:latin typeface="Courier"/>
                <a:cs typeface="Courier"/>
              </a:rPr>
              <a:t>max_n_neighbour_distance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	then </a:t>
            </a:r>
            <a:r>
              <a:rPr lang="en-US" sz="1600" dirty="0" err="1" smtClean="0">
                <a:latin typeface="Courier"/>
                <a:cs typeface="Courier"/>
              </a:rPr>
              <a:t>neighbours</a:t>
            </a:r>
            <a:r>
              <a:rPr lang="en-US" sz="1600" dirty="0" smtClean="0">
                <a:latin typeface="Courier"/>
                <a:cs typeface="Courier"/>
              </a:rPr>
              <a:t>[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] = </a:t>
            </a:r>
            <a:r>
              <a:rPr lang="en-US" sz="1600" dirty="0" err="1" smtClean="0">
                <a:latin typeface="Courier"/>
                <a:cs typeface="Courier"/>
              </a:rPr>
              <a:t>add_to_neighbours</a:t>
            </a:r>
            <a:r>
              <a:rPr lang="en-US" sz="1600" dirty="0" smtClean="0">
                <a:latin typeface="Courier"/>
                <a:cs typeface="Courier"/>
              </a:rPr>
              <a:t>(point[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],point[j])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}</a:t>
            </a:r>
          </a:p>
          <a:p>
            <a:r>
              <a:rPr lang="en-US" sz="1600" dirty="0" smtClean="0">
                <a:latin typeface="Courier"/>
                <a:cs typeface="Courier"/>
              </a:rPr>
              <a:t>…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	</a:t>
            </a: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r>
              <a:rPr lang="en-US" dirty="0" smtClean="0"/>
              <a:t>:  What It Really Looked Like!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Pseudo-code</a:t>
            </a:r>
            <a:r>
              <a:rPr lang="en-US" dirty="0"/>
              <a:t> is the term for a rough sketch of an algorithm which indicates the general expected input, output and steps, but which ‘black boxes’ the details of the functions. </a:t>
            </a:r>
          </a:p>
          <a:p>
            <a:r>
              <a:rPr lang="en-US" dirty="0" smtClean="0"/>
              <a:t>Keeping </a:t>
            </a:r>
            <a:r>
              <a:rPr lang="en-US" dirty="0"/>
              <a:t>in mind the main </a:t>
            </a:r>
            <a:r>
              <a:rPr lang="en-US" dirty="0" smtClean="0"/>
              <a:t>elements </a:t>
            </a:r>
            <a:r>
              <a:rPr lang="en-US" dirty="0"/>
              <a:t>of any computer language (e.g. variables, functions, logical flow, etc.) we can design an algorithm without using a specific language.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</a:t>
            </a:r>
            <a:r>
              <a:rPr lang="en-US" dirty="0"/>
              <a:t>-code:  </a:t>
            </a: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Define </a:t>
            </a:r>
            <a:r>
              <a:rPr lang="en-US" dirty="0" smtClean="0"/>
              <a:t>an </a:t>
            </a:r>
            <a:r>
              <a:rPr lang="en-US" dirty="0"/>
              <a:t>input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Define </a:t>
            </a:r>
            <a:r>
              <a:rPr lang="en-US" dirty="0" smtClean="0"/>
              <a:t>an </a:t>
            </a:r>
            <a:r>
              <a:rPr lang="en-US" dirty="0"/>
              <a:t>output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Write a set of programmatic instructions that will take you from input to output</a:t>
            </a:r>
          </a:p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Remember that you can ‘black box’ parts of the code – describing functionality at </a:t>
            </a:r>
            <a:r>
              <a:rPr lang="en-US" dirty="0" smtClean="0"/>
              <a:t>a </a:t>
            </a:r>
            <a:r>
              <a:rPr lang="en-US" dirty="0"/>
              <a:t>high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</p:spTree>
    <p:extLst>
      <p:ext uri="{BB962C8B-B14F-4D97-AF65-F5344CB8AC3E}">
        <p14:creationId xmlns:p14="http://schemas.microsoft.com/office/powerpoint/2010/main" val="16697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</a:t>
            </a:r>
            <a:r>
              <a:rPr lang="en-US" dirty="0"/>
              <a:t>-code:  </a:t>
            </a:r>
            <a:r>
              <a:rPr lang="en-US" dirty="0" smtClean="0"/>
              <a:t>LEVEL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sz="500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Getting a feel for the right level </a:t>
            </a:r>
            <a:r>
              <a:rPr lang="en-US" dirty="0" smtClean="0"/>
              <a:t>of detail in </a:t>
            </a:r>
            <a:r>
              <a:rPr lang="en-US" dirty="0"/>
              <a:t>pseudocode takes </a:t>
            </a:r>
            <a:r>
              <a:rPr lang="en-US" dirty="0" smtClean="0"/>
              <a:t>practice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some extent, it depends on the level of abstraction of the programming language you will (likely) be using:</a:t>
            </a:r>
          </a:p>
          <a:p>
            <a:pPr marL="972900" lvl="1" indent="-342900">
              <a:buFont typeface="Arial"/>
              <a:buChar char="•"/>
            </a:pPr>
            <a:r>
              <a:rPr lang="en-US" dirty="0" smtClean="0"/>
              <a:t>High Level Languages – have a lot of built in functions</a:t>
            </a:r>
          </a:p>
          <a:p>
            <a:pPr marL="972900" lvl="1" indent="-342900">
              <a:buFont typeface="Arial"/>
              <a:buChar char="•"/>
            </a:pPr>
            <a:r>
              <a:rPr lang="en-US" dirty="0" smtClean="0"/>
              <a:t>Low level languages – many details and functions must be programmed ‘by hand’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High level languages let you program at a higher level of abstraction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At the same time, you may sacrifice utility for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in Pseudo-code AND ALGORITHM DESIGN: 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input is a list of numbers in unknown order</a:t>
            </a:r>
          </a:p>
          <a:p>
            <a:endParaRPr lang="en-US" sz="500" dirty="0"/>
          </a:p>
          <a:p>
            <a:r>
              <a:rPr lang="en-US" dirty="0"/>
              <a:t>Your output is the same list of numbers sorted in the right order</a:t>
            </a:r>
          </a:p>
          <a:p>
            <a:endParaRPr lang="en-US" sz="500" dirty="0"/>
          </a:p>
          <a:p>
            <a:r>
              <a:rPr lang="en-US" dirty="0"/>
              <a:t>Write pseudo-code that will take you from input to output</a:t>
            </a:r>
          </a:p>
          <a:p>
            <a:endParaRPr lang="en-US" sz="500" dirty="0"/>
          </a:p>
          <a:p>
            <a:r>
              <a:rPr lang="en-US" dirty="0"/>
              <a:t>Remember that you can ‘black box’ parts of the code – describing functionality at a high level</a:t>
            </a:r>
          </a:p>
          <a:p>
            <a:endParaRPr lang="en-US" sz="500" dirty="0"/>
          </a:p>
          <a:p>
            <a:r>
              <a:rPr lang="en-US" dirty="0" smtClean="0"/>
              <a:t>In terms of level of detail – take into account the manipulation of individual numbers or groups of numbers within the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Pseudo-CODE to Runnable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Deal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6238959" cy="4140767"/>
          </a:xfrm>
        </p:spPr>
        <p:txBody>
          <a:bodyPr/>
          <a:lstStyle/>
          <a:p>
            <a:r>
              <a:rPr lang="en-US" dirty="0"/>
              <a:t>To go from pseudo-code to real code, there are a number of steps:</a:t>
            </a:r>
          </a:p>
          <a:p>
            <a:pPr lvl="1"/>
            <a:r>
              <a:rPr lang="en-US" dirty="0"/>
              <a:t>Determine the appropriate syntax of the language you want to use and rewrite your pseudo-code as real code in this language</a:t>
            </a:r>
          </a:p>
          <a:p>
            <a:pPr lvl="1"/>
            <a:r>
              <a:rPr lang="en-US" dirty="0"/>
              <a:t>Replace black box functions with real code</a:t>
            </a:r>
          </a:p>
          <a:p>
            <a:pPr lvl="1"/>
            <a:r>
              <a:rPr lang="en-US" dirty="0"/>
              <a:t>Determine how to connect your piece of code (the software) up to the computer, so your code can be compiled/interpreted, run by the computer, receive input and generate 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PSEUDO-CODE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CODE-CODE</a:t>
            </a:r>
            <a:endParaRPr lang="en-US" dirty="0"/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/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Code  To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b="1" dirty="0"/>
              <a:t>roadblocks</a:t>
            </a:r>
            <a:r>
              <a:rPr lang="en-US" dirty="0"/>
              <a:t> can arise when going from code – which is just text files – to having code that runs on your computer. These roadblocks can include:</a:t>
            </a:r>
          </a:p>
          <a:p>
            <a:pPr lvl="1"/>
            <a:r>
              <a:rPr lang="en-US" dirty="0"/>
              <a:t>libraries</a:t>
            </a:r>
          </a:p>
          <a:p>
            <a:pPr lvl="1"/>
            <a:r>
              <a:rPr lang="en-US" dirty="0"/>
              <a:t>input/output + file system</a:t>
            </a:r>
          </a:p>
          <a:p>
            <a:pPr lvl="1"/>
            <a:r>
              <a:rPr lang="en-US" dirty="0"/>
              <a:t>compilers/interpreters</a:t>
            </a:r>
          </a:p>
          <a:p>
            <a:endParaRPr lang="en-US" sz="500" dirty="0"/>
          </a:p>
          <a:p>
            <a:r>
              <a:rPr lang="en-US" dirty="0"/>
              <a:t>In broad terms, a certain amount of infrastructure must be in place!</a:t>
            </a:r>
          </a:p>
          <a:p>
            <a:endParaRPr lang="en-US" sz="500" dirty="0"/>
          </a:p>
          <a:p>
            <a:r>
              <a:rPr lang="en-US" b="1" dirty="0"/>
              <a:t>We are taking care of much of this for you by setting up notebooks for you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of the information about how to use a particular computer language or how to make code run on a particular hardware configuration, </a:t>
            </a:r>
            <a:r>
              <a:rPr lang="en-US" b="1" dirty="0"/>
              <a:t>is not written down </a:t>
            </a:r>
            <a:r>
              <a:rPr lang="en-US" dirty="0"/>
              <a:t>in any single </a:t>
            </a:r>
            <a:r>
              <a:rPr lang="en-US" b="1" dirty="0" smtClean="0"/>
              <a:t>authoritative reference </a:t>
            </a:r>
            <a:r>
              <a:rPr lang="en-US" b="1" dirty="0"/>
              <a:t>manual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This is likely because the world of coding and computers changes so quickly.</a:t>
            </a:r>
          </a:p>
          <a:p>
            <a:endParaRPr lang="en-US" sz="500" dirty="0"/>
          </a:p>
          <a:p>
            <a:r>
              <a:rPr lang="en-US" dirty="0"/>
              <a:t>To successfully code, you must be </a:t>
            </a:r>
            <a:r>
              <a:rPr lang="en-US" b="1" dirty="0"/>
              <a:t>embedded in a community of coders</a:t>
            </a:r>
            <a:r>
              <a:rPr lang="en-US" dirty="0"/>
              <a:t>. Luckily, the internet has made this much easier – most questions about coding have already been answered somewhere on the internet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short – </a:t>
            </a:r>
            <a:r>
              <a:rPr lang="en-US" b="1" dirty="0" smtClean="0"/>
              <a:t>STACK EXCHANGE </a:t>
            </a:r>
            <a:r>
              <a:rPr lang="en-US" dirty="0" smtClean="0"/>
              <a:t>(and other similar sites)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</a:t>
            </a:r>
            <a:r>
              <a:rPr lang="en-US" dirty="0"/>
              <a:t>: Using the provided R notebook, write (in R) and run a program that sorts numbers.</a:t>
            </a:r>
          </a:p>
        </p:txBody>
      </p:sp>
    </p:spTree>
    <p:extLst>
      <p:ext uri="{BB962C8B-B14F-4D97-AF65-F5344CB8AC3E}">
        <p14:creationId xmlns:p14="http://schemas.microsoft.com/office/powerpoint/2010/main" val="16418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Anatomy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871" b="2787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</a:t>
            </a:r>
            <a:r>
              <a:rPr lang="en-US" b="1" dirty="0" smtClean="0"/>
              <a:t>R</a:t>
            </a:r>
            <a:r>
              <a:rPr lang="en-US" dirty="0" smtClean="0"/>
              <a:t> Computer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 smtClean="0"/>
              <a:t>Statements and Expressions</a:t>
            </a:r>
            <a:endParaRPr lang="en-US" dirty="0"/>
          </a:p>
          <a:p>
            <a:r>
              <a:rPr lang="en-US" dirty="0" smtClean="0"/>
              <a:t>Blocks (and Scope)</a:t>
            </a:r>
            <a:endParaRPr lang="en-US" dirty="0"/>
          </a:p>
          <a:p>
            <a:r>
              <a:rPr lang="en-US" dirty="0"/>
              <a:t>Functions</a:t>
            </a:r>
          </a:p>
          <a:p>
            <a:r>
              <a:rPr lang="en-US" dirty="0" smtClean="0"/>
              <a:t>Logical (Control) </a:t>
            </a:r>
            <a:r>
              <a:rPr lang="en-US" dirty="0"/>
              <a:t>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R: Some Key INFO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27893" cy="4140767"/>
          </a:xfrm>
        </p:spPr>
        <p:txBody>
          <a:bodyPr/>
          <a:lstStyle/>
          <a:p>
            <a:r>
              <a:rPr lang="en-US" dirty="0" smtClean="0"/>
              <a:t>To create a </a:t>
            </a:r>
            <a:r>
              <a:rPr lang="en-US" b="1" dirty="0" smtClean="0"/>
              <a:t>variable</a:t>
            </a:r>
            <a:r>
              <a:rPr lang="en-US" dirty="0" smtClean="0"/>
              <a:t> in R, simply come up with a name and use the assignment operator to assign a value to the variable</a:t>
            </a:r>
          </a:p>
          <a:p>
            <a:r>
              <a:rPr lang="en-US" dirty="0" smtClean="0"/>
              <a:t>The value might be of variable types: number, character, string, vector, list, matrix, data frame or some other object</a:t>
            </a:r>
          </a:p>
          <a:p>
            <a:r>
              <a:rPr lang="en-US" dirty="0" smtClean="0"/>
              <a:t>R uses the data frame object a lot!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And Learning </a:t>
            </a:r>
            <a:r>
              <a:rPr lang="en-US" dirty="0" err="1" smtClean="0"/>
              <a:t>OBjectiveS</a:t>
            </a:r>
            <a:r>
              <a:rPr lang="en-US" dirty="0" smtClean="0"/>
              <a:t> of This Section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Provide you with fundamental concepts that you can apply to </a:t>
            </a:r>
            <a:r>
              <a:rPr lang="en-US" i="1" dirty="0" smtClean="0"/>
              <a:t>any</a:t>
            </a:r>
            <a:r>
              <a:rPr lang="en-US" dirty="0" smtClean="0"/>
              <a:t> programming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Give you insight into what is common across all computer languages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Help you to </a:t>
            </a:r>
            <a:r>
              <a:rPr lang="en-US" i="1" dirty="0" smtClean="0"/>
              <a:t>learn</a:t>
            </a:r>
            <a:r>
              <a:rPr lang="en-US" dirty="0" smtClean="0"/>
              <a:t> any programming language, through reference to these common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Prepare you for your first lab – when you will be designing and implementing computer programs in R and/or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</a:t>
            </a:r>
            <a:r>
              <a:rPr lang="en-US" dirty="0" err="1" smtClean="0"/>
              <a:t>vs</a:t>
            </a:r>
            <a:r>
              <a:rPr lang="en-US" dirty="0" smtClean="0"/>
              <a:t> Procedural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and Python are objected oriented languages, as opposed to procedural languages</a:t>
            </a:r>
          </a:p>
          <a:p>
            <a:r>
              <a:rPr lang="en-US" dirty="0" smtClean="0"/>
              <a:t>What does this mean?</a:t>
            </a:r>
          </a:p>
          <a:p>
            <a:r>
              <a:rPr lang="en-US" dirty="0" smtClean="0"/>
              <a:t>To understand the answer we must first understand: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Types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structures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Languages have a set of built in basic variable types – e.g.: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Integer: 5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Character: ‘m’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List: (5, 3, 9)</a:t>
            </a:r>
          </a:p>
          <a:p>
            <a:r>
              <a:rPr lang="en-US" dirty="0" smtClean="0"/>
              <a:t>Other variables types can be built up out of these basic types – e.g.: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String = list of characters: (‘t’,</a:t>
            </a:r>
            <a:r>
              <a:rPr lang="en-US" dirty="0"/>
              <a:t> </a:t>
            </a:r>
            <a:r>
              <a:rPr lang="en-US" dirty="0" smtClean="0"/>
              <a:t>‘a’,</a:t>
            </a:r>
            <a:r>
              <a:rPr lang="en-US" dirty="0"/>
              <a:t> </a:t>
            </a:r>
            <a:r>
              <a:rPr lang="en-US" dirty="0" smtClean="0"/>
              <a:t>‘b’</a:t>
            </a:r>
            <a:r>
              <a:rPr lang="en-US" dirty="0"/>
              <a:t>, </a:t>
            </a:r>
            <a:r>
              <a:rPr lang="en-US" dirty="0" smtClean="0"/>
              <a:t>‘l’</a:t>
            </a:r>
            <a:r>
              <a:rPr lang="en-US" dirty="0"/>
              <a:t>, </a:t>
            </a:r>
            <a:r>
              <a:rPr lang="en-US" dirty="0" smtClean="0"/>
              <a:t>‘e’)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StructureS</a:t>
            </a:r>
            <a:r>
              <a:rPr lang="en-US" dirty="0" smtClean="0"/>
              <a:t> and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user might want to define their own set of related variables – a data structure: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s</a:t>
            </a:r>
            <a:r>
              <a:rPr lang="en-US" dirty="0" err="1" smtClean="0"/>
              <a:t>truct</a:t>
            </a:r>
            <a:r>
              <a:rPr lang="en-US" dirty="0" smtClean="0"/>
              <a:t> </a:t>
            </a:r>
            <a:r>
              <a:rPr lang="en-US" dirty="0" err="1" smtClean="0"/>
              <a:t>myNames</a:t>
            </a:r>
            <a:r>
              <a:rPr lang="en-US" dirty="0" smtClean="0"/>
              <a:t> = {string </a:t>
            </a:r>
            <a:r>
              <a:rPr lang="en-US" dirty="0" err="1"/>
              <a:t>f</a:t>
            </a:r>
            <a:r>
              <a:rPr lang="en-US" dirty="0" err="1" smtClean="0"/>
              <a:t>irstName</a:t>
            </a:r>
            <a:r>
              <a:rPr lang="en-US" dirty="0" smtClean="0"/>
              <a:t>, string </a:t>
            </a:r>
            <a:r>
              <a:rPr lang="en-US" dirty="0" err="1"/>
              <a:t>m</a:t>
            </a:r>
            <a:r>
              <a:rPr lang="en-US" dirty="0" err="1" smtClean="0"/>
              <a:t>iddleName</a:t>
            </a:r>
            <a:r>
              <a:rPr lang="en-US" dirty="0" smtClean="0"/>
              <a:t>, string </a:t>
            </a:r>
            <a:r>
              <a:rPr lang="en-US" dirty="0" err="1"/>
              <a:t>l</a:t>
            </a:r>
            <a:r>
              <a:rPr lang="en-US" dirty="0" err="1" smtClean="0"/>
              <a:t>astName</a:t>
            </a:r>
            <a:r>
              <a:rPr lang="en-US" dirty="0" smtClean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jenNames</a:t>
            </a:r>
            <a:r>
              <a:rPr lang="en-US" dirty="0" smtClean="0"/>
              <a:t> might be a variable of type </a:t>
            </a:r>
            <a:r>
              <a:rPr lang="en-US" dirty="0" err="1" smtClean="0"/>
              <a:t>myNames</a:t>
            </a:r>
            <a:r>
              <a:rPr lang="en-US" dirty="0" smtClean="0"/>
              <a:t>, with </a:t>
            </a:r>
            <a:r>
              <a:rPr lang="en-US" dirty="0" err="1" smtClean="0"/>
              <a:t>firstName</a:t>
            </a:r>
            <a:r>
              <a:rPr lang="en-US" dirty="0" smtClean="0"/>
              <a:t> = Jen, </a:t>
            </a:r>
            <a:r>
              <a:rPr lang="en-US" dirty="0" err="1" smtClean="0"/>
              <a:t>middleName</a:t>
            </a:r>
            <a:r>
              <a:rPr lang="en-US" dirty="0" smtClean="0"/>
              <a:t> = Adele, </a:t>
            </a:r>
            <a:r>
              <a:rPr lang="en-US" dirty="0" err="1" smtClean="0"/>
              <a:t>lastName</a:t>
            </a:r>
            <a:r>
              <a:rPr lang="en-US" dirty="0" smtClean="0"/>
              <a:t> = Schellinck</a:t>
            </a:r>
          </a:p>
          <a:p>
            <a:r>
              <a:rPr lang="en-US" dirty="0" smtClean="0"/>
              <a:t>In addition a programmer might want to always be able to carry out a set of predefined instructions, or functions, on that data structure: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jenNames.print_middle_name</a:t>
            </a:r>
            <a:endParaRPr lang="en-US" dirty="0" smtClean="0"/>
          </a:p>
          <a:p>
            <a:r>
              <a:rPr lang="en-US" dirty="0" smtClean="0"/>
              <a:t>An object is </a:t>
            </a:r>
            <a:r>
              <a:rPr lang="en-US" b="1" i="1" dirty="0" smtClean="0"/>
              <a:t>loosely</a:t>
            </a:r>
            <a:r>
              <a:rPr lang="en-US" dirty="0" smtClean="0"/>
              <a:t> defined as a user defined data structure plus a set of functions that goes along with that data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data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frame </a:t>
            </a:r>
            <a:r>
              <a:rPr lang="en-US" b="1" dirty="0" smtClean="0"/>
              <a:t>object</a:t>
            </a:r>
            <a:r>
              <a:rPr lang="en-US" dirty="0" smtClean="0"/>
              <a:t> in R is structured similar to a spreadsheet in Excel: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 has rows and columns, with associated row and column names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You can carry out predefined operations on specific values, on selected rows or selected columns</a:t>
            </a:r>
          </a:p>
          <a:p>
            <a:r>
              <a:rPr lang="en-US" dirty="0" smtClean="0"/>
              <a:t>People familiar working with databases, AND people used to working with more vector-focused languages (e.g. Java) might find the data frame implementation in R frustrating!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</a:t>
            </a:r>
            <a:r>
              <a:rPr lang="en-US" dirty="0"/>
              <a:t>: </a:t>
            </a:r>
            <a:r>
              <a:rPr lang="en-US" dirty="0" smtClean="0"/>
              <a:t>Using </a:t>
            </a:r>
            <a:r>
              <a:rPr lang="en-US" dirty="0"/>
              <a:t>the provided R notebook, </a:t>
            </a:r>
            <a:r>
              <a:rPr lang="en-US" dirty="0" smtClean="0"/>
              <a:t>write (in R) and run a program that sorts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</a:t>
            </a:r>
            <a:r>
              <a:rPr lang="en-US" dirty="0"/>
              <a:t>: Using the provided Python notebook, </a:t>
            </a:r>
            <a:r>
              <a:rPr lang="en-US" dirty="0" smtClean="0"/>
              <a:t>write (in Python) a program that sorts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Additional Details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</a:t>
            </a:r>
            <a:r>
              <a:rPr lang="en-US" dirty="0" err="1" smtClean="0"/>
              <a:t>vs</a:t>
            </a:r>
            <a:r>
              <a:rPr lang="en-US" dirty="0" smtClean="0"/>
              <a:t> Interpreted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Compiled Language</a:t>
            </a:r>
            <a:r>
              <a:rPr lang="en-US" dirty="0" smtClean="0"/>
              <a:t>: Program is written as a whole, compiler checks the code </a:t>
            </a:r>
            <a:r>
              <a:rPr lang="en-US" b="1" dirty="0" smtClean="0"/>
              <a:t>as a whole </a:t>
            </a:r>
            <a:r>
              <a:rPr lang="en-US" dirty="0" smtClean="0"/>
              <a:t>and turns it into a low level language</a:t>
            </a:r>
          </a:p>
          <a:p>
            <a:r>
              <a:rPr lang="en-US" b="1" dirty="0" smtClean="0"/>
              <a:t>Interpreted Language</a:t>
            </a:r>
            <a:r>
              <a:rPr lang="en-US" dirty="0" smtClean="0"/>
              <a:t>: Interpreter reads, turns into low-level code, and carries out </a:t>
            </a:r>
            <a:r>
              <a:rPr lang="en-US" b="1" dirty="0" smtClean="0"/>
              <a:t>one statement at a time</a:t>
            </a:r>
          </a:p>
          <a:p>
            <a:r>
              <a:rPr lang="en-US" dirty="0" smtClean="0"/>
              <a:t>Using an interpreter lets you program in a more free-form, improvisational way – like playing jazz instead of classical music.</a:t>
            </a:r>
          </a:p>
          <a:p>
            <a:r>
              <a:rPr lang="en-US" dirty="0" smtClean="0"/>
              <a:t>This can be useful if you are doing exploratory work, but you can run into trouble if you use this strategy to generate larger or more substantial programs.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Debugging is mostly about revealing what is in memory at different points in the control flow of the code – is the code doing what you think it is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Debugging is a bit of an art form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Debugging requires you to be a detective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Debugging teaches you perseverance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are debugging tools that can help you all of this</a:t>
            </a:r>
          </a:p>
        </p:txBody>
      </p:sp>
    </p:spTree>
    <p:extLst>
      <p:ext uri="{BB962C8B-B14F-4D97-AF65-F5344CB8AC3E}">
        <p14:creationId xmlns:p14="http://schemas.microsoft.com/office/powerpoint/2010/main" val="3778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Relevant Computer Science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Languages (Computer, Mark Up)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Libraries/APIs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Software (Applications, Utilities, Systems)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Code (Open-Source, </a:t>
            </a:r>
            <a:r>
              <a:rPr lang="en-US" dirty="0" err="1" smtClean="0"/>
              <a:t>Uncompiled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Protocol/Standard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Programming Models/</a:t>
            </a:r>
            <a:r>
              <a:rPr lang="en-US" dirty="0" smtClean="0"/>
              <a:t>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4B51AD3-CA34-DB40-93F0-8C032B34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70" y="2086417"/>
            <a:ext cx="4702464" cy="3605390"/>
          </a:xfrm>
        </p:spPr>
        <p:txBody>
          <a:bodyPr/>
          <a:lstStyle/>
          <a:p>
            <a:pPr algn="ctr"/>
            <a:r>
              <a:rPr lang="en-US" dirty="0"/>
              <a:t>What is computer code?</a:t>
            </a:r>
          </a:p>
          <a:p>
            <a:pPr algn="ctr"/>
            <a:endParaRPr lang="en-US" sz="500" dirty="0"/>
          </a:p>
          <a:p>
            <a:pPr algn="ctr"/>
            <a:r>
              <a:rPr lang="en-US" dirty="0"/>
              <a:t>What is a computer program?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FDF86-763F-CA4A-9B05-9804E432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6891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EXERCISES And READINGS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</a:t>
            </a:r>
            <a:r>
              <a:rPr lang="en-US" dirty="0" err="1" smtClean="0"/>
              <a:t>LabS</a:t>
            </a:r>
            <a:r>
              <a:rPr lang="en-US" dirty="0" smtClean="0"/>
              <a:t> Coming Up!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next session, you will have the opportunity learn more about R and Python and to run some </a:t>
            </a:r>
            <a:r>
              <a:rPr lang="en-US" b="1" dirty="0" smtClean="0"/>
              <a:t>pre-made </a:t>
            </a:r>
            <a:r>
              <a:rPr lang="en-US" dirty="0" smtClean="0"/>
              <a:t>notebooks</a:t>
            </a:r>
          </a:p>
          <a:p>
            <a:r>
              <a:rPr lang="en-US" dirty="0" smtClean="0"/>
              <a:t>Starting in February, you will be having labs, where </a:t>
            </a:r>
            <a:r>
              <a:rPr lang="en-US" b="1" dirty="0" smtClean="0"/>
              <a:t>the programming responsibility will fall to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Prior to these labs, for out-of-class work we encourage you to:</a:t>
            </a:r>
          </a:p>
          <a:p>
            <a:pPr marL="342900" indent="-342900">
              <a:buFont typeface="Arial"/>
              <a:buChar char="•"/>
            </a:pPr>
            <a:r>
              <a:rPr lang="en-US" b="1" u="sng" dirty="0"/>
              <a:t>R</a:t>
            </a:r>
            <a:r>
              <a:rPr lang="en-US" b="1" u="sng" dirty="0" smtClean="0"/>
              <a:t>eview the ‘Introduction to R’ notebook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u="sng" dirty="0" smtClean="0"/>
              <a:t>Review </a:t>
            </a:r>
            <a:r>
              <a:rPr lang="en-US" b="1" u="sng" dirty="0"/>
              <a:t>the </a:t>
            </a:r>
            <a:r>
              <a:rPr lang="en-US" b="1" u="sng" dirty="0" smtClean="0"/>
              <a:t>introductory Python notebooks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Try </a:t>
            </a:r>
            <a:r>
              <a:rPr lang="en-US" b="1" dirty="0"/>
              <a:t>writing </a:t>
            </a:r>
            <a:r>
              <a:rPr lang="en-US" b="1" dirty="0" smtClean="0"/>
              <a:t>R and Python statements </a:t>
            </a:r>
            <a:r>
              <a:rPr lang="en-US" b="1" dirty="0"/>
              <a:t>and ‘code snippets</a:t>
            </a:r>
            <a:r>
              <a:rPr lang="en-US" dirty="0"/>
              <a:t>’ in the Notebook environment, in order to become comfortable with </a:t>
            </a:r>
            <a:r>
              <a:rPr lang="en-US" dirty="0" smtClean="0"/>
              <a:t>R and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Exercises: Try It </a:t>
            </a:r>
            <a:r>
              <a:rPr lang="en-US" dirty="0" err="1" smtClean="0"/>
              <a:t>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Starting from an empty (new) notebook</a:t>
            </a:r>
            <a:r>
              <a:rPr lang="en-US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Load some data from a file into a data frame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a plot or graph using some of the loaded data</a:t>
            </a:r>
          </a:p>
          <a:p>
            <a:r>
              <a:rPr lang="en-US" dirty="0" smtClean="0"/>
              <a:t>Note – using code from other notebooks or from on-line resources is </a:t>
            </a:r>
            <a:r>
              <a:rPr lang="en-US" b="1" dirty="0" smtClean="0"/>
              <a:t>not</a:t>
            </a:r>
            <a:r>
              <a:rPr lang="en-US" dirty="0" smtClean="0"/>
              <a:t> cheating!</a:t>
            </a:r>
          </a:p>
        </p:txBody>
      </p:sp>
    </p:spTree>
    <p:extLst>
      <p:ext uri="{BB962C8B-B14F-4D97-AF65-F5344CB8AC3E}">
        <p14:creationId xmlns:p14="http://schemas.microsoft.com/office/powerpoint/2010/main" val="16190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Sample of C language specifications: </a:t>
            </a:r>
            <a:r>
              <a:rPr lang="en-US" sz="2000" dirty="0">
                <a:hlinkClick r:id="rId2"/>
              </a:rPr>
              <a:t>https://www2.cs.arizona.edu/~debray/Teaching/CSc453/DOCS/cminusminusspec.html</a:t>
            </a:r>
            <a:endParaRPr lang="en-US" sz="2000" dirty="0"/>
          </a:p>
          <a:p>
            <a:pPr algn="l"/>
            <a:endParaRPr lang="en-US" sz="500" dirty="0"/>
          </a:p>
          <a:p>
            <a:pPr algn="l"/>
            <a:r>
              <a:rPr lang="en-US" sz="2000" dirty="0"/>
              <a:t>C code snippet:  </a:t>
            </a:r>
            <a:r>
              <a:rPr lang="en-US" sz="2000" dirty="0">
                <a:hlinkClick r:id="rId3"/>
              </a:rPr>
              <a:t>https://www.programiz.com/c-programming/examples/</a:t>
            </a:r>
            <a:r>
              <a:rPr lang="en-US" sz="2000" dirty="0" smtClean="0">
                <a:hlinkClick r:id="rId3"/>
              </a:rPr>
              <a:t>swapping</a:t>
            </a:r>
            <a:endParaRPr lang="en-US" sz="2000" dirty="0" smtClean="0"/>
          </a:p>
          <a:p>
            <a:pPr algn="l"/>
            <a:r>
              <a:rPr lang="en-US" sz="2000" dirty="0" smtClean="0"/>
              <a:t>Cheat Sheet for </a:t>
            </a:r>
            <a:r>
              <a:rPr lang="en-US" sz="2000" dirty="0" err="1" smtClean="0"/>
              <a:t>Jupyter</a:t>
            </a:r>
            <a:r>
              <a:rPr lang="en-US" sz="2000" dirty="0"/>
              <a:t> Notebooks: </a:t>
            </a:r>
            <a:r>
              <a:rPr lang="en-US" sz="2000" dirty="0">
                <a:hlinkClick r:id="rId4"/>
              </a:rPr>
              <a:t>https://s3.amazonaws.com/assets.datacamp.com/blog_assets/</a:t>
            </a:r>
            <a:r>
              <a:rPr lang="en-US" sz="2000" dirty="0" smtClean="0">
                <a:hlinkClick r:id="rId4"/>
              </a:rPr>
              <a:t>Jupyter_Notebook_Cheat_Sheet.pdf</a:t>
            </a:r>
            <a:endParaRPr lang="en-US" sz="2000" dirty="0"/>
          </a:p>
          <a:p>
            <a:pPr algn="l"/>
            <a:r>
              <a:rPr lang="en-US" sz="2000" dirty="0" smtClean="0"/>
              <a:t>Cheat sheet for R: 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https://cran.r-project.org/doc/contrib/Short-</a:t>
            </a:r>
            <a:r>
              <a:rPr lang="en-US" sz="2000" dirty="0" smtClean="0">
                <a:hlinkClick r:id="rId5"/>
              </a:rPr>
              <a:t>refcard.pdf</a:t>
            </a:r>
            <a:endParaRPr lang="en-US" sz="2000" dirty="0" smtClean="0"/>
          </a:p>
          <a:p>
            <a:pPr algn="l"/>
            <a:r>
              <a:rPr lang="en-US" sz="2000" dirty="0" smtClean="0"/>
              <a:t>Cheat sheet for Markdown: </a:t>
            </a:r>
            <a:r>
              <a:rPr lang="en-US" sz="2000" dirty="0" smtClean="0">
                <a:hlinkClick r:id="rId6"/>
              </a:rPr>
              <a:t>https</a:t>
            </a:r>
            <a:r>
              <a:rPr lang="en-US" sz="2000" dirty="0">
                <a:hlinkClick r:id="rId6"/>
              </a:rPr>
              <a:t>://scottboms.com/downloads/documentation/</a:t>
            </a:r>
            <a:r>
              <a:rPr lang="en-US" sz="2000" dirty="0" smtClean="0">
                <a:hlinkClick r:id="rId6"/>
              </a:rPr>
              <a:t>markdown_cheatsheet.pdf</a:t>
            </a:r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Signpost: 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/commons/2/29/</a:t>
            </a:r>
            <a:r>
              <a:rPr lang="en-US" dirty="0" err="1" smtClean="0"/>
              <a:t>Worden_park_signpost.jpg</a:t>
            </a:r>
            <a:endParaRPr lang="en-US" dirty="0"/>
          </a:p>
          <a:p>
            <a:r>
              <a:rPr lang="en-US" dirty="0"/>
              <a:t>Muffins: 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Category:Muffins</a:t>
            </a:r>
            <a:r>
              <a:rPr lang="en-US" dirty="0"/>
              <a:t>#/media/</a:t>
            </a:r>
            <a:r>
              <a:rPr lang="en-US" dirty="0" err="1" smtClean="0"/>
              <a:t>File:Sweet_potato_pecan.jpg</a:t>
            </a:r>
            <a:endParaRPr lang="en-US" dirty="0"/>
          </a:p>
          <a:p>
            <a:r>
              <a:rPr lang="en-US" dirty="0"/>
              <a:t>Assembly Language: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Assembly_language</a:t>
            </a:r>
            <a:r>
              <a:rPr lang="en-US" dirty="0"/>
              <a:t>#/media/</a:t>
            </a:r>
            <a:r>
              <a:rPr lang="en-US" dirty="0" smtClean="0"/>
              <a:t>File:Motorola_6800_Assembly_Language.png</a:t>
            </a:r>
            <a:endParaRPr lang="en-US" dirty="0"/>
          </a:p>
          <a:p>
            <a:r>
              <a:rPr lang="en-US" dirty="0"/>
              <a:t>Internet Map: 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/commons/d/d2/Internet_map_1024.jpg</a:t>
            </a:r>
          </a:p>
        </p:txBody>
      </p:sp>
    </p:spTree>
    <p:extLst>
      <p:ext uri="{BB962C8B-B14F-4D97-AF65-F5344CB8AC3E}">
        <p14:creationId xmlns:p14="http://schemas.microsoft.com/office/powerpoint/2010/main" val="2421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Example in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An algorithm written in a computer language, providing instructions to a computer for carrying out a series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</a:t>
            </a:r>
            <a:r>
              <a:rPr lang="en-US" dirty="0" smtClean="0"/>
              <a:t> </a:t>
            </a:r>
            <a:r>
              <a:rPr lang="en-US" dirty="0"/>
              <a:t>computer.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Fundamental Concepts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192" y="1992336"/>
            <a:ext cx="11029615" cy="41407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Algorithm</a:t>
            </a:r>
            <a:endParaRPr lang="en-US" dirty="0"/>
          </a:p>
          <a:p>
            <a:pPr marL="0" indent="0" algn="ctr">
              <a:buNone/>
            </a:pPr>
            <a:endParaRPr lang="en-US" sz="500" dirty="0"/>
          </a:p>
          <a:p>
            <a:pPr marL="0" indent="0" algn="ctr">
              <a:buNone/>
            </a:pPr>
            <a:r>
              <a:rPr lang="en-US" dirty="0"/>
              <a:t>Computer </a:t>
            </a:r>
            <a:r>
              <a:rPr lang="en-US" dirty="0" smtClean="0"/>
              <a:t>Language</a:t>
            </a:r>
            <a:endParaRPr lang="en-US" dirty="0"/>
          </a:p>
          <a:p>
            <a:pPr marL="0" indent="0" algn="ctr">
              <a:buNone/>
            </a:pPr>
            <a:endParaRPr lang="en-US" sz="500" dirty="0"/>
          </a:p>
          <a:p>
            <a:pPr algn="ctr"/>
            <a:r>
              <a:rPr lang="en-US" dirty="0" smtClean="0"/>
              <a:t>(Formal)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4149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Alphabet:</a:t>
            </a:r>
            <a:r>
              <a:rPr lang="en-US" dirty="0"/>
              <a:t> {‘a’, ‘b’, ‘C’, ‘D</a:t>
            </a:r>
            <a:r>
              <a:rPr lang="en-US" dirty="0" smtClean="0"/>
              <a:t>’,’!’}</a:t>
            </a:r>
            <a:endParaRPr lang="en-US" dirty="0"/>
          </a:p>
          <a:p>
            <a:endParaRPr lang="en-US" sz="500" dirty="0"/>
          </a:p>
          <a:p>
            <a:r>
              <a:rPr lang="en-US" b="1" dirty="0"/>
              <a:t>Rules (Grammar):</a:t>
            </a:r>
          </a:p>
          <a:p>
            <a:pPr lvl="1"/>
            <a:r>
              <a:rPr lang="en-US" dirty="0"/>
              <a:t>letters may be placed to the left or right of another letter</a:t>
            </a:r>
          </a:p>
          <a:p>
            <a:pPr lvl="1"/>
            <a:r>
              <a:rPr lang="en-US" dirty="0"/>
              <a:t>a letter instance must always have another instance of the same letter to either the left or the right</a:t>
            </a:r>
          </a:p>
          <a:p>
            <a:pPr lvl="1"/>
            <a:r>
              <a:rPr lang="en-US" dirty="0"/>
              <a:t>upper case letters must always have a lower case letter to the left or right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245</TotalTime>
  <Words>2196</Words>
  <Application>Microsoft Office PowerPoint</Application>
  <PresentationFormat>Widescreen</PresentationFormat>
  <Paragraphs>266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Courier</vt:lpstr>
      <vt:lpstr>Dagny OT</vt:lpstr>
      <vt:lpstr>Gill Sans MT</vt:lpstr>
      <vt:lpstr>Wingdings 2</vt:lpstr>
      <vt:lpstr>Dividend</vt:lpstr>
      <vt:lpstr>BASICS OF PROGRAMMING</vt:lpstr>
      <vt:lpstr>OUTLINE</vt:lpstr>
      <vt:lpstr>PROGRAMMING Fundamentals</vt:lpstr>
      <vt:lpstr>Goal And Learning OBjectiveS of This Section</vt:lpstr>
      <vt:lpstr>Group Discussion</vt:lpstr>
      <vt:lpstr>Computer Program: Example in C</vt:lpstr>
      <vt:lpstr>Computer Program: Definition</vt:lpstr>
      <vt:lpstr>Some Fundamental Concepts</vt:lpstr>
      <vt:lpstr>Formal LANGUAGE: EXAMPLE</vt:lpstr>
      <vt:lpstr>Formal LANGUAGE: DEFINITION</vt:lpstr>
      <vt:lpstr>Computer Language: Definition</vt:lpstr>
      <vt:lpstr>Computer Language: FORMAL DEFINITION OF C</vt:lpstr>
      <vt:lpstr>Computer Program: Definition</vt:lpstr>
      <vt:lpstr>Algorithm: Example</vt:lpstr>
      <vt:lpstr>Algorithm: Definition</vt:lpstr>
      <vt:lpstr>Computer Program: Details</vt:lpstr>
      <vt:lpstr>Computer Programs: The Big PICTURE</vt:lpstr>
      <vt:lpstr>CODE COMPONENTS</vt:lpstr>
      <vt:lpstr>Group Discussion</vt:lpstr>
      <vt:lpstr>Elements of Computer Code</vt:lpstr>
      <vt:lpstr>PowerPoint Presentation</vt:lpstr>
      <vt:lpstr>Ready to Start Programming???</vt:lpstr>
      <vt:lpstr>Designing Code (Using Pseudo-Code)</vt:lpstr>
      <vt:lpstr>Group Discussion</vt:lpstr>
      <vt:lpstr>Design Components</vt:lpstr>
      <vt:lpstr>Pseudo-code:  EXAMPLE</vt:lpstr>
      <vt:lpstr>PseudoCode:  What It Really Looked Like!</vt:lpstr>
      <vt:lpstr>Pseudo-code:  Description</vt:lpstr>
      <vt:lpstr>Pseudo-code:  Strategy</vt:lpstr>
      <vt:lpstr>Pseudo-code:  LEVEL OF Abstraction</vt:lpstr>
      <vt:lpstr>Exercise in Pseudo-code AND ALGORITHM DESIGN:  SORTING</vt:lpstr>
      <vt:lpstr>From Pseudo-CODE to Runnable Code</vt:lpstr>
      <vt:lpstr>The Real Deal</vt:lpstr>
      <vt:lpstr>From Code  To Computer</vt:lpstr>
      <vt:lpstr>Programming Resources</vt:lpstr>
      <vt:lpstr>Sorting Algorithm:  A Sketch in R</vt:lpstr>
      <vt:lpstr>Jupyter Notebook Anatomy</vt:lpstr>
      <vt:lpstr>Components of R Computer Code</vt:lpstr>
      <vt:lpstr>R: Some Key INFO (I)</vt:lpstr>
      <vt:lpstr>Object Oriented vs Procedural Languages</vt:lpstr>
      <vt:lpstr>Data Types</vt:lpstr>
      <vt:lpstr>Data StructureS and Objects</vt:lpstr>
      <vt:lpstr>R data Frames</vt:lpstr>
      <vt:lpstr>Sorting Algorithm:  A Sketch in R</vt:lpstr>
      <vt:lpstr>Sorting Algorithm:  A Sketch in Python</vt:lpstr>
      <vt:lpstr>Some Useful Additional Details</vt:lpstr>
      <vt:lpstr>Compiled vs Interpreted Languages</vt:lpstr>
      <vt:lpstr>Debugging</vt:lpstr>
      <vt:lpstr>Some Relevant Computer Science Frameworks</vt:lpstr>
      <vt:lpstr>Optional EXERCISES And READINGS</vt:lpstr>
      <vt:lpstr>Exercises: LabS Coming Up!</vt:lpstr>
      <vt:lpstr>Optional Exercises: Try It OUt </vt:lpstr>
      <vt:lpstr>REFERENCES</vt:lpstr>
      <vt:lpstr>References</vt:lpstr>
      <vt:lpstr>Images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Dominic Finn</cp:lastModifiedBy>
  <cp:revision>44</cp:revision>
  <dcterms:created xsi:type="dcterms:W3CDTF">2018-12-12T19:39:04Z</dcterms:created>
  <dcterms:modified xsi:type="dcterms:W3CDTF">2019-02-05T02:38:44Z</dcterms:modified>
</cp:coreProperties>
</file>